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77" r:id="rId2"/>
    <p:sldId id="256" r:id="rId3"/>
    <p:sldId id="257" r:id="rId4"/>
    <p:sldId id="258" r:id="rId5"/>
    <p:sldId id="264" r:id="rId6"/>
    <p:sldId id="268" r:id="rId7"/>
    <p:sldId id="265" r:id="rId8"/>
    <p:sldId id="269" r:id="rId9"/>
    <p:sldId id="272" r:id="rId10"/>
    <p:sldId id="259" r:id="rId11"/>
    <p:sldId id="260" r:id="rId12"/>
    <p:sldId id="261" r:id="rId13"/>
    <p:sldId id="262" r:id="rId14"/>
    <p:sldId id="263" r:id="rId15"/>
    <p:sldId id="266" r:id="rId16"/>
    <p:sldId id="267" r:id="rId17"/>
  </p:sldIdLst>
  <p:sldSz cx="18288000" cy="10287000"/>
  <p:notesSz cx="6858000" cy="9144000"/>
  <p:embeddedFontLst>
    <p:embeddedFont>
      <p:font typeface="Pretendard Bold" panose="020B0600000101010101" charset="-127"/>
      <p:bold r:id="rId18"/>
    </p:embeddedFont>
    <p:embeddedFont>
      <p:font typeface="Pretendard ExtraBold" panose="020B0600000101010101" charset="-127"/>
      <p:bold r:id="rId19"/>
    </p:embeddedFont>
    <p:embeddedFont>
      <p:font typeface="Pretendard Medium" panose="020B0600000101010101" charset="-127"/>
      <p:bold r:id="rId20"/>
    </p:embeddedFont>
    <p:embeddedFont>
      <p:font typeface="Pretendard Regular" panose="020B0600000101010101" charset="-127"/>
      <p:regular r:id="rId21"/>
    </p:embeddedFont>
    <p:embeddedFont>
      <p:font typeface="Pretendard SemiBold" panose="020B0600000101010101" charset="-127"/>
      <p:bold r:id="rId22"/>
    </p:embeddedFont>
    <p:embeddedFont>
      <p:font typeface="Trade Gothic Next Cond" panose="020B0506040303020004" pitchFamily="34" charset="0"/>
      <p:regular r:id="rId23"/>
      <p:bold r:id="rId24"/>
      <p:italic r:id="rId25"/>
      <p:boldItalic r:id="rId26"/>
    </p:embeddedFont>
    <p:embeddedFont>
      <p:font typeface="Trade Gothic Next Light" panose="020B0403040303020004" pitchFamily="34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5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22" autoAdjust="0"/>
  </p:normalViewPr>
  <p:slideViewPr>
    <p:cSldViewPr>
      <p:cViewPr varScale="1">
        <p:scale>
          <a:sx n="66" d="100"/>
          <a:sy n="66" d="100"/>
        </p:scale>
        <p:origin x="48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9578 3201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7655 3184 16383 0 0,'8'0'0'0'0,"3"0"0"0"0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17862 9569 16383 0 0,'-8'0'0'0'0,"-2"0"0"0"0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24201 9252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29863 6147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13935 3219 16383 0 0,'8'0'0'0'0,"2"0"0"0"0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14429 5953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14482 5883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7849 3290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7780 3096 16383 0 0,'-8'0'0'0'0,"-10"0"0"0"0,-11 0 0 0 0,-8 0 0 0 0,-5 0 0 0 0,4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7549 3184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7549 3184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6T00:15:16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7549 3184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418" y="1520977"/>
            <a:ext cx="11571582" cy="4890953"/>
          </a:xfrm>
        </p:spPr>
        <p:txBody>
          <a:bodyPr anchor="b"/>
          <a:lstStyle>
            <a:lvl1pPr algn="l">
              <a:defRPr sz="497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4418" y="7272696"/>
            <a:ext cx="11571582" cy="1628774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2286001" y="6857259"/>
            <a:ext cx="145673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95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4349" y="3344936"/>
            <a:ext cx="13857651" cy="579906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8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716000" y="2201549"/>
            <a:ext cx="2637692" cy="694245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73469" y="2201549"/>
            <a:ext cx="11759069" cy="694245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349" y="1568168"/>
            <a:ext cx="13857651" cy="128633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349" y="3429000"/>
            <a:ext cx="13857651" cy="571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618" y="1931331"/>
            <a:ext cx="12427445" cy="4669596"/>
          </a:xfrm>
        </p:spPr>
        <p:txBody>
          <a:bodyPr anchor="t"/>
          <a:lstStyle>
            <a:lvl1pPr>
              <a:defRPr sz="78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2616" y="6929561"/>
            <a:ext cx="11583384" cy="221444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3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349" y="1520117"/>
            <a:ext cx="13857651" cy="1334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44349" y="3203348"/>
            <a:ext cx="6743700" cy="59406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3203348"/>
            <a:ext cx="6743700" cy="59406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2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349" y="1618725"/>
            <a:ext cx="13857651" cy="12358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4351" y="3019826"/>
            <a:ext cx="6743699" cy="105634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810" indent="0">
              <a:buNone/>
              <a:defRPr sz="3200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44351" y="4572000"/>
            <a:ext cx="6743700" cy="45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3019823"/>
            <a:ext cx="6743700" cy="105635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810" indent="0">
              <a:buNone/>
              <a:defRPr sz="3200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4572000"/>
            <a:ext cx="6743700" cy="45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9406091" y="4314993"/>
            <a:ext cx="145673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757757" y="6888610"/>
            <a:ext cx="1212393" cy="58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2286001" y="4314993"/>
            <a:ext cx="145673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94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4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4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11" y="2338416"/>
            <a:ext cx="4919534" cy="2796294"/>
          </a:xfrm>
        </p:spPr>
        <p:txBody>
          <a:bodyPr anchor="b"/>
          <a:lstStyle>
            <a:lvl1pPr algn="r">
              <a:defRPr sz="4978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1" y="1143000"/>
            <a:ext cx="8000999" cy="8001000"/>
          </a:xfrm>
        </p:spPr>
        <p:txBody>
          <a:bodyPr anchor="ctr">
            <a:normAutofit/>
          </a:bodyPr>
          <a:lstStyle>
            <a:lvl1pPr>
              <a:defRPr sz="4978">
                <a:solidFill>
                  <a:schemeClr val="tx1"/>
                </a:solidFill>
              </a:defRPr>
            </a:lvl1pPr>
            <a:lvl2pPr>
              <a:defRPr sz="4267">
                <a:solidFill>
                  <a:schemeClr val="tx1"/>
                </a:solidFill>
              </a:defRPr>
            </a:lvl2pPr>
            <a:lvl3pPr>
              <a:defRPr sz="3556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5612" y="5474523"/>
            <a:ext cx="4849644" cy="2900408"/>
          </a:xfrm>
        </p:spPr>
        <p:txBody>
          <a:bodyPr/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9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315" y="2074689"/>
            <a:ext cx="4934829" cy="3068811"/>
          </a:xfrm>
        </p:spPr>
        <p:txBody>
          <a:bodyPr anchor="b"/>
          <a:lstStyle>
            <a:lvl1pPr algn="r">
              <a:defRPr sz="4978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01002" y="1143000"/>
            <a:ext cx="8000999" cy="8001000"/>
          </a:xfrm>
        </p:spPr>
        <p:txBody>
          <a:bodyPr anchor="t"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50316" y="5474524"/>
            <a:ext cx="4864938" cy="2526476"/>
          </a:xfrm>
        </p:spPr>
        <p:txBody>
          <a:bodyPr/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64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349" y="1562432"/>
            <a:ext cx="13857651" cy="1292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4349" y="3428999"/>
            <a:ext cx="13857651" cy="5715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5706631" y="7336977"/>
            <a:ext cx="400994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4" b="1" cap="all" spc="533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5709532" y="2414840"/>
            <a:ext cx="400414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4" b="1" cap="all" spc="5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39363" y="4829780"/>
            <a:ext cx="944480" cy="6447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6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1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1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1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1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1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1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pos="10800" userDrawn="1">
          <p15:clr>
            <a:srgbClr val="F26B43"/>
          </p15:clr>
        </p15:guide>
        <p15:guide id="4" pos="10080" userDrawn="1">
          <p15:clr>
            <a:srgbClr val="F26B43"/>
          </p15:clr>
        </p15:guide>
        <p15:guide id="16" pos="720" userDrawn="1">
          <p15:clr>
            <a:srgbClr val="F26B43"/>
          </p15:clr>
        </p15:guide>
        <p15:guide id="23" orient="horz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9.xml"/><Relationship Id="rId3" Type="http://schemas.openxmlformats.org/officeDocument/2006/relationships/image" Target="../media/image1.png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2" Type="http://schemas.openxmlformats.org/officeDocument/2006/relationships/customXml" Target="../ink/ink1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7.xml"/><Relationship Id="rId5" Type="http://schemas.openxmlformats.org/officeDocument/2006/relationships/image" Target="../media/image2.png"/><Relationship Id="rId15" Type="http://schemas.openxmlformats.org/officeDocument/2006/relationships/customXml" Target="../ink/ink11.xml"/><Relationship Id="rId10" Type="http://schemas.openxmlformats.org/officeDocument/2006/relationships/image" Target="../media/image3.png"/><Relationship Id="rId4" Type="http://schemas.openxmlformats.org/officeDocument/2006/relationships/customXml" Target="../ink/ink2.xml"/><Relationship Id="rId9" Type="http://schemas.openxmlformats.org/officeDocument/2006/relationships/customXml" Target="../ink/ink6.xml"/><Relationship Id="rId14" Type="http://schemas.openxmlformats.org/officeDocument/2006/relationships/customXml" Target="../ink/ink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59">
            <a:extLst>
              <a:ext uri="{FF2B5EF4-FFF2-40B4-BE49-F238E27FC236}">
                <a16:creationId xmlns:a16="http://schemas.microsoft.com/office/drawing/2014/main" id="{F4770502-2974-448E-FC65-2373C204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ko-KR" altLang="en-US" sz="4950" dirty="0"/>
            </a:br>
            <a:r>
              <a:rPr lang="ko-KR" altLang="en-US" sz="6600" dirty="0"/>
              <a:t>10월 Project </a:t>
            </a:r>
            <a:r>
              <a:rPr lang="en-US" altLang="ko-KR" sz="6600" b="0" dirty="0">
                <a:latin typeface="Trade Gothic Next Light"/>
              </a:rPr>
              <a:t>⟨</a:t>
            </a:r>
            <a:r>
              <a:rPr lang="ko-KR" altLang="en-US" sz="6600" dirty="0"/>
              <a:t> </a:t>
            </a:r>
            <a:r>
              <a:rPr lang="ko-KR" altLang="en-US" sz="6600" err="1"/>
              <a:t>Alcoholic</a:t>
            </a:r>
            <a:r>
              <a:rPr lang="ko-KR" altLang="en-US" sz="6600" dirty="0"/>
              <a:t> </a:t>
            </a:r>
            <a:r>
              <a:rPr lang="ko-KR" sz="6600" b="0" dirty="0">
                <a:latin typeface="Trade Gothic Next Light"/>
              </a:rPr>
              <a:t>⟩ </a:t>
            </a:r>
            <a:endParaRPr lang="ko-KR" altLang="en-US" sz="6600" dirty="0"/>
          </a:p>
        </p:txBody>
      </p:sp>
      <p:sp>
        <p:nvSpPr>
          <p:cNvPr id="61" name="부제목 60">
            <a:extLst>
              <a:ext uri="{FF2B5EF4-FFF2-40B4-BE49-F238E27FC236}">
                <a16:creationId xmlns:a16="http://schemas.microsoft.com/office/drawing/2014/main" id="{2146EFDE-DEA0-249B-3D7D-92F51736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1510" y="5883089"/>
            <a:ext cx="6310490" cy="32609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en-US" sz="4000" dirty="0"/>
              <a:t>[</a:t>
            </a:r>
            <a:r>
              <a:rPr lang="en-US" altLang="ko-KR" sz="4000" dirty="0"/>
              <a:t> </a:t>
            </a:r>
            <a:r>
              <a:rPr lang="ko-KR" altLang="en-US" sz="4000" dirty="0"/>
              <a:t>조장 ]  김정석</a:t>
            </a:r>
            <a:endParaRPr lang="ko-KR" dirty="0"/>
          </a:p>
          <a:p>
            <a:pPr marL="0" indent="0">
              <a:buNone/>
            </a:pPr>
            <a:r>
              <a:rPr lang="ko-KR" altLang="en-US" sz="4000" dirty="0"/>
              <a:t>[ 조원 ]  전지형 </a:t>
            </a:r>
            <a:r>
              <a:rPr lang="ko-KR" altLang="en-US" sz="4000" dirty="0" err="1"/>
              <a:t>백바울</a:t>
            </a:r>
          </a:p>
          <a:p>
            <a:pPr marL="0" indent="0">
              <a:buNone/>
            </a:pPr>
            <a:r>
              <a:rPr lang="ko-KR" altLang="en-US" sz="4000" dirty="0"/>
              <a:t>      </a:t>
            </a:r>
            <a:r>
              <a:rPr lang="ko-KR" altLang="en-US" sz="4000" dirty="0" err="1"/>
              <a:t>김무궁</a:t>
            </a:r>
            <a:r>
              <a:rPr lang="ko-KR" altLang="en-US" sz="4000" dirty="0"/>
              <a:t> 황지영 </a:t>
            </a:r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7736AC-B725-2526-4E09-613B1E73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96BF-336F-414B-9F11-32BF8B514495}" type="datetime1">
              <a:rPr lang="ko-KR" altLang="en-US"/>
              <a:t>2024-10-16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4D191-D584-F7B3-847F-24CDA44A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DDD87C-3AA8-B09A-2254-32A86C1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8A868BC2-573B-D159-AAC7-2BBE62A066E9}"/>
                  </a:ext>
                </a:extLst>
              </p14:cNvPr>
              <p14:cNvContentPartPr/>
              <p14:nvPr/>
            </p14:nvContentPartPr>
            <p14:xfrm>
              <a:off x="5420845" y="2243977"/>
              <a:ext cx="25213" cy="25213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8A868BC2-573B-D159-AAC7-2BBE62A066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408" y="983327"/>
                <a:ext cx="2521300" cy="252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DDB4845A-FD8D-F0FE-6632-83CE1731668C}"/>
                  </a:ext>
                </a:extLst>
              </p14:cNvPr>
              <p14:cNvContentPartPr/>
              <p14:nvPr/>
            </p14:nvContentPartPr>
            <p14:xfrm>
              <a:off x="9572625" y="2260786"/>
              <a:ext cx="25213" cy="25213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DDB4845A-FD8D-F0FE-6632-83CE173166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7602" y="1000136"/>
                <a:ext cx="156586" cy="252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2FA7728C-9C0D-983C-6E4C-7E9102A04379}"/>
                  </a:ext>
                </a:extLst>
              </p14:cNvPr>
              <p14:cNvContentPartPr/>
              <p14:nvPr/>
            </p14:nvContentPartPr>
            <p14:xfrm>
              <a:off x="10043272" y="4866154"/>
              <a:ext cx="25213" cy="25213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2FA7728C-9C0D-983C-6E4C-7E9102A043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07835" y="3605504"/>
                <a:ext cx="2521300" cy="252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306F35CC-DF5D-DD4D-A414-EED89CE64A8B}"/>
                  </a:ext>
                </a:extLst>
              </p14:cNvPr>
              <p14:cNvContentPartPr/>
              <p14:nvPr/>
            </p14:nvContentPartPr>
            <p14:xfrm>
              <a:off x="10093699" y="4798918"/>
              <a:ext cx="25213" cy="25213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306F35CC-DF5D-DD4D-A414-EED89CE64A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8262" y="3563481"/>
                <a:ext cx="2521300" cy="252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C2DC7FCE-D92E-22B4-F07F-7E9EA163B564}"/>
                  </a:ext>
                </a:extLst>
              </p14:cNvPr>
              <p14:cNvContentPartPr/>
              <p14:nvPr/>
            </p14:nvContentPartPr>
            <p14:xfrm>
              <a:off x="3773581" y="2328021"/>
              <a:ext cx="25213" cy="25213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C2DC7FCE-D92E-22B4-F07F-7E9EA163B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2931" y="1092584"/>
                <a:ext cx="2521300" cy="252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38745FC1-6E9D-A70A-F81E-DF3DAFEE82FD}"/>
                  </a:ext>
                </a:extLst>
              </p14:cNvPr>
              <p14:cNvContentPartPr/>
              <p14:nvPr/>
            </p14:nvContentPartPr>
            <p14:xfrm>
              <a:off x="3543489" y="2143124"/>
              <a:ext cx="62003" cy="25213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38745FC1-6E9D-A70A-F81E-DF3DAFEE82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5927" y="907687"/>
                <a:ext cx="97484" cy="252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EEC0C905-380B-0D33-BB34-7D3088E8E789}"/>
                  </a:ext>
                </a:extLst>
              </p14:cNvPr>
              <p14:cNvContentPartPr/>
              <p14:nvPr/>
            </p14:nvContentPartPr>
            <p14:xfrm>
              <a:off x="3487831" y="2227168"/>
              <a:ext cx="25213" cy="25213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EEC0C905-380B-0D33-BB34-7D3088E8E7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7181" y="991731"/>
                <a:ext cx="2521300" cy="252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EE57B32E-3D39-21B4-7D24-6867F0523E24}"/>
                  </a:ext>
                </a:extLst>
              </p14:cNvPr>
              <p14:cNvContentPartPr/>
              <p14:nvPr/>
            </p14:nvContentPartPr>
            <p14:xfrm>
              <a:off x="3487831" y="2227168"/>
              <a:ext cx="25213" cy="25213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EE57B32E-3D39-21B4-7D24-6867F0523E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7181" y="991731"/>
                <a:ext cx="2521300" cy="252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ECE92CB7-E32D-FC69-4728-96A988A8A73E}"/>
                  </a:ext>
                </a:extLst>
              </p14:cNvPr>
              <p14:cNvContentPartPr/>
              <p14:nvPr/>
            </p14:nvContentPartPr>
            <p14:xfrm>
              <a:off x="3487831" y="2227168"/>
              <a:ext cx="25213" cy="25213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ECE92CB7-E32D-FC69-4728-96A988A8A7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7181" y="991731"/>
                <a:ext cx="2521300" cy="252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99D131C8-76A5-86B7-D313-E5FE38CFBB6E}"/>
                  </a:ext>
                </a:extLst>
              </p14:cNvPr>
              <p14:cNvContentPartPr/>
              <p14:nvPr/>
            </p14:nvContentPartPr>
            <p14:xfrm>
              <a:off x="3588684" y="2227168"/>
              <a:ext cx="25213" cy="25213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99D131C8-76A5-86B7-D313-E5FE38CFBB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2334" y="991731"/>
                <a:ext cx="156586" cy="252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D98C2141-B162-E9F7-C4C2-98DDE5717A7C}"/>
                  </a:ext>
                </a:extLst>
              </p14:cNvPr>
              <p14:cNvContentPartPr/>
              <p14:nvPr/>
            </p14:nvContentPartPr>
            <p14:xfrm>
              <a:off x="13297525" y="8311963"/>
              <a:ext cx="25213" cy="25213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D98C2141-B162-E9F7-C4C2-98DDE5717A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32502" y="7051313"/>
                <a:ext cx="156586" cy="252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2E8CAFCC-7848-F2FD-DCC2-F39AAF993ECF}"/>
                  </a:ext>
                </a:extLst>
              </p14:cNvPr>
              <p14:cNvContentPartPr/>
              <p14:nvPr/>
            </p14:nvContentPartPr>
            <p14:xfrm>
              <a:off x="19355361" y="8009404"/>
              <a:ext cx="25213" cy="25213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2E8CAFCC-7848-F2FD-DCC2-F39AAF993E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19924" y="6773967"/>
                <a:ext cx="2521300" cy="2521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338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70500" y="40132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상품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소개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4686300"/>
            <a:ext cx="3708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다양한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주류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상품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카테고리별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전시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0500" y="71501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로그인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70500" y="7823200"/>
            <a:ext cx="3708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간편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로그인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소셜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로그인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지원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메인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페이지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구현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58900" y="40132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검색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58900" y="4686300"/>
            <a:ext cx="3708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키워드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가격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종류별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상세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검색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58900" y="71501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회원가입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58900" y="7823200"/>
            <a:ext cx="3708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회원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정보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입력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약관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동의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절차</a:t>
            </a:r>
          </a:p>
        </p:txBody>
      </p:sp>
      <p:pic>
        <p:nvPicPr>
          <p:cNvPr id="24" name="그림 23" descr="텍스트, 스크린샷, 유리병, 병이(가) 표시된 사진&#10;&#10;자동 생성된 설명">
            <a:extLst>
              <a:ext uri="{FF2B5EF4-FFF2-40B4-BE49-F238E27FC236}">
                <a16:creationId xmlns:a16="http://schemas.microsoft.com/office/drawing/2014/main" id="{03282996-4160-B889-4C23-20E70355C9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4" y="3098800"/>
            <a:ext cx="4483100" cy="2601350"/>
          </a:xfrm>
          <a:prstGeom prst="rect">
            <a:avLst/>
          </a:prstGeom>
        </p:spPr>
      </p:pic>
      <p:pic>
        <p:nvPicPr>
          <p:cNvPr id="29" name="그림 28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9EBF6BC-C281-566F-99B3-263788CC9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667" y="3157045"/>
            <a:ext cx="4528511" cy="2601350"/>
          </a:xfrm>
          <a:prstGeom prst="rect">
            <a:avLst/>
          </a:prstGeom>
        </p:spPr>
      </p:pic>
      <p:pic>
        <p:nvPicPr>
          <p:cNvPr id="33" name="그림 3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4DEE617F-E63B-47C7-8F75-39EF83A15C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7" t="29159" r="22730"/>
          <a:stretch/>
        </p:blipFill>
        <p:spPr>
          <a:xfrm>
            <a:off x="495300" y="6389096"/>
            <a:ext cx="4470400" cy="2827892"/>
          </a:xfrm>
          <a:prstGeom prst="rect">
            <a:avLst/>
          </a:prstGeom>
        </p:spPr>
      </p:pic>
      <p:pic>
        <p:nvPicPr>
          <p:cNvPr id="35" name="그림 3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54874F-150D-1AD7-40C1-CAD147B2D2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145" y="6345886"/>
            <a:ext cx="4507409" cy="2954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사용자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00" y="62357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개인정보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관리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6946900"/>
            <a:ext cx="5321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회원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정보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수정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비밀번호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변경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주소록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관리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등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개인정보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설정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기능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제공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7000" y="62357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장바구니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기능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9700" y="6946900"/>
            <a:ext cx="5321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선택한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상품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저장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수량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조절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가격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계산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등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장바구니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관리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기능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구현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92000" y="62484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주문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프로세스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04700" y="6959600"/>
            <a:ext cx="5321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상품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선택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배송지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입력</a:t>
            </a:r>
            <a:r>
              <a:rPr lang="ko-KR" sz="2200" dirty="0">
                <a:solidFill>
                  <a:srgbClr val="C2C2C2"/>
                </a:solidFill>
                <a:ea typeface="Pretendard Medium"/>
              </a:rPr>
              <a:t> 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등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endParaRPr lang="ko-KR" altLang="en-US"/>
          </a:p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간편한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주문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절차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구현</a:t>
            </a:r>
            <a:endParaRPr lang="ko-KR"/>
          </a:p>
        </p:txBody>
      </p:sp>
      <p:pic>
        <p:nvPicPr>
          <p:cNvPr id="21" name="그림 2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909F711-31E6-B975-FEA4-5F49E0F8BD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" t="10365" r="5209"/>
          <a:stretch/>
        </p:blipFill>
        <p:spPr>
          <a:xfrm>
            <a:off x="762000" y="2828485"/>
            <a:ext cx="5257800" cy="2928229"/>
          </a:xfrm>
          <a:prstGeom prst="rect">
            <a:avLst/>
          </a:prstGeom>
        </p:spPr>
      </p:pic>
      <p:pic>
        <p:nvPicPr>
          <p:cNvPr id="25" name="그림 2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7C95DF8-3F9C-19F8-6213-7B28AF9C3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t="28176" r="17323" b="27039"/>
          <a:stretch/>
        </p:blipFill>
        <p:spPr>
          <a:xfrm>
            <a:off x="12441500" y="2828485"/>
            <a:ext cx="5171150" cy="2928229"/>
          </a:xfrm>
          <a:prstGeom prst="rect">
            <a:avLst/>
          </a:prstGeom>
        </p:spPr>
      </p:pic>
      <p:pic>
        <p:nvPicPr>
          <p:cNvPr id="27" name="그림 2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6651B5D-FEEA-EE3F-793B-88B7CBB8E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0" r="15920" b="10949"/>
          <a:stretch/>
        </p:blipFill>
        <p:spPr>
          <a:xfrm>
            <a:off x="6558425" y="2828485"/>
            <a:ext cx="5257800" cy="29282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70500" y="40132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고객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4686300"/>
            <a:ext cx="37084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고객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정보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조회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수정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삭제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기능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제공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0500" y="71501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상품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관리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70500" y="7823200"/>
            <a:ext cx="3708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상품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등록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수정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삭제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기능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구현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관리자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58900" y="40132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주문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내역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58900" y="4686300"/>
            <a:ext cx="3708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주문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상태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확인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처리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기능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구현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58900" y="71501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판매량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분석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58900" y="7823200"/>
            <a:ext cx="3708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기간별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상품별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판매량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통계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제공</a:t>
            </a:r>
          </a:p>
        </p:txBody>
      </p:sp>
      <p:pic>
        <p:nvPicPr>
          <p:cNvPr id="24" name="그림 2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AE58124-8E83-F58C-BFD6-261B0E1FC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29087" r="27776" b="26365"/>
          <a:stretch/>
        </p:blipFill>
        <p:spPr>
          <a:xfrm>
            <a:off x="363566" y="3081859"/>
            <a:ext cx="4703734" cy="2808200"/>
          </a:xfrm>
          <a:prstGeom prst="rect">
            <a:avLst/>
          </a:prstGeom>
        </p:spPr>
      </p:pic>
      <p:pic>
        <p:nvPicPr>
          <p:cNvPr id="26" name="그림 2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401BFCB-D493-13EE-EF8B-2953A730F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27821" r="20001"/>
          <a:stretch/>
        </p:blipFill>
        <p:spPr>
          <a:xfrm>
            <a:off x="9245601" y="3076578"/>
            <a:ext cx="4597398" cy="2808200"/>
          </a:xfrm>
          <a:prstGeom prst="rect">
            <a:avLst/>
          </a:prstGeom>
        </p:spPr>
      </p:pic>
      <p:pic>
        <p:nvPicPr>
          <p:cNvPr id="28" name="그림 2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F2B4333-1AE6-8693-51F1-43C464E9B5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18216" r="18228"/>
          <a:stretch/>
        </p:blipFill>
        <p:spPr>
          <a:xfrm>
            <a:off x="363863" y="6365193"/>
            <a:ext cx="4703734" cy="3122768"/>
          </a:xfrm>
          <a:prstGeom prst="rect">
            <a:avLst/>
          </a:prstGeom>
        </p:spPr>
      </p:pic>
      <p:pic>
        <p:nvPicPr>
          <p:cNvPr id="36" name="그림 35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C36CEEC5-15A4-42D7-7286-4D19FB0C8B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6" t="-271" r="22478" b="8472"/>
          <a:stretch/>
        </p:blipFill>
        <p:spPr>
          <a:xfrm>
            <a:off x="9272587" y="6365193"/>
            <a:ext cx="4570412" cy="31227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상품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관리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시스템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91600" y="3810000"/>
            <a:ext cx="8839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위스키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와인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상품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91600" y="4762500"/>
            <a:ext cx="88138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다양한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위스키와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와인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상품의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정보를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등록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수정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삭제할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수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있는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기능을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제공합니다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.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상품명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가격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altLang="en-US" sz="2200" dirty="0">
                <a:solidFill>
                  <a:srgbClr val="FFFFFF"/>
                </a:solidFill>
                <a:ea typeface="Pretendard Medium"/>
              </a:rPr>
              <a:t> 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구매후기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등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상세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정보를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관리합니다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1600" y="7188200"/>
            <a:ext cx="8839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F65B20"/>
                </a:solidFill>
                <a:ea typeface="Pretendard Bold"/>
              </a:rPr>
              <a:t>재고</a:t>
            </a:r>
            <a:r>
              <a:rPr lang="en-US" sz="2800" b="0" i="0" u="none" strike="noStrike" dirty="0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F65B20"/>
                </a:solidFill>
                <a:ea typeface="Pretendard Bold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91600" y="8153400"/>
            <a:ext cx="88138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24499"/>
              </a:lnSpc>
            </a:pPr>
            <a:r>
              <a:rPr lang="ko-KR" altLang="en-US" sz="2200" dirty="0">
                <a:solidFill>
                  <a:srgbClr val="FFFFFF"/>
                </a:solidFill>
                <a:ea typeface="Pretendard Medium"/>
              </a:rPr>
              <a:t>판매량 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현황을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모니터링하고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</a:t>
            </a:r>
            <a:r>
              <a:rPr lang="en-US" sz="2200" dirty="0">
                <a:solidFill>
                  <a:srgbClr val="FFFFFF"/>
                </a:solidFill>
                <a:latin typeface="Pretendard Medium"/>
              </a:rPr>
              <a:t> 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판매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추이를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분석하여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적정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재고량을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예측하고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관리할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수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있습니다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pic>
        <p:nvPicPr>
          <p:cNvPr id="20" name="그림 19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62DE5AA8-387A-FA22-E47C-893BB3040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9" t="11339" r="5568" b="-1"/>
          <a:stretch/>
        </p:blipFill>
        <p:spPr>
          <a:xfrm>
            <a:off x="1405304" y="6515100"/>
            <a:ext cx="6120032" cy="3047199"/>
          </a:xfrm>
          <a:prstGeom prst="rect">
            <a:avLst/>
          </a:prstGeom>
        </p:spPr>
      </p:pic>
      <p:pic>
        <p:nvPicPr>
          <p:cNvPr id="22" name="그림 21" descr="텍스트, 병, 음료, 유리병이(가) 표시된 사진&#10;&#10;자동 생성된 설명">
            <a:extLst>
              <a:ext uri="{FF2B5EF4-FFF2-40B4-BE49-F238E27FC236}">
                <a16:creationId xmlns:a16="http://schemas.microsoft.com/office/drawing/2014/main" id="{1CAC2653-2326-AEB4-5390-99683DB7C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0" t="2780" r="10427" b="8589"/>
          <a:stretch/>
        </p:blipFill>
        <p:spPr>
          <a:xfrm>
            <a:off x="1390064" y="2857500"/>
            <a:ext cx="6120032" cy="30471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리뷰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시스템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00" y="62357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리뷰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조회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5617" y="6963708"/>
            <a:ext cx="5304491" cy="21870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사용자들이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작성한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상품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리뷰를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endParaRPr lang="ko-KR" altLang="en-US" dirty="0"/>
          </a:p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쉽게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찾아볼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수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있도록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합니다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. </a:t>
            </a:r>
            <a:endParaRPr lang="en-US" altLang="ko-KR" dirty="0">
              <a:solidFill>
                <a:srgbClr val="FFFFFF"/>
              </a:solidFill>
              <a:ea typeface="Pretendard Medium"/>
            </a:endParaRPr>
          </a:p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상품별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평점별로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리뷰를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필터링하고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endParaRPr lang="en-US" altLang="ko-KR">
              <a:solidFill>
                <a:srgbClr val="FFFFFF"/>
              </a:solidFill>
              <a:ea typeface="Pretendard Medium"/>
            </a:endParaRPr>
          </a:p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정렬할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수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있는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기능을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제공하여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endParaRPr lang="en-US" altLang="ko-KR">
              <a:solidFill>
                <a:srgbClr val="FFFFFF"/>
              </a:solidFill>
              <a:ea typeface="Pretendard Medium"/>
            </a:endParaRPr>
          </a:p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사용자들이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원하는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altLang="en-US" sz="2200" dirty="0">
                <a:solidFill>
                  <a:srgbClr val="C2C2C2"/>
                </a:solidFill>
                <a:ea typeface="Pretendard Medium"/>
              </a:rPr>
              <a:t>정보를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endParaRPr lang="en-US">
              <a:solidFill>
                <a:srgbClr val="FFFFFF"/>
              </a:solidFill>
              <a:ea typeface="Pretendard Medium"/>
            </a:endParaRPr>
          </a:p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빠르게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얻을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수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있도록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합니다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.</a:t>
            </a:r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477000" y="62357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리뷰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등록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프로세스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06509" y="6963708"/>
            <a:ext cx="5254066" cy="17608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구매한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상품에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대해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사용자가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endParaRPr lang="ko-KR" altLang="en-US" dirty="0">
              <a:solidFill>
                <a:srgbClr val="FFFFFF"/>
              </a:solidFill>
              <a:ea typeface="Pretendard Medium"/>
            </a:endParaRPr>
          </a:p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리뷰를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작성할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수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있도록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합니다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. </a:t>
            </a:r>
            <a:endParaRPr lang="ko-KR" altLang="en-US">
              <a:solidFill>
                <a:srgbClr val="FFFFFF"/>
              </a:solidFill>
              <a:ea typeface="Pretendard Medium"/>
            </a:endParaRPr>
          </a:p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평점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텍스트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리뷰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기능을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제공하여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다양한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형태의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리뷰를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남길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수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있게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합니다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. </a:t>
            </a:r>
            <a:endParaRPr lang="en-US"/>
          </a:p>
          <a:p>
            <a:pPr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또한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회원에게만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제공하여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악성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리뷰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방지를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위한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가이드라인을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제시합니다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.</a:t>
            </a:r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192000" y="62484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리뷰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삭제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수정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21509" y="6959600"/>
            <a:ext cx="5270874" cy="19625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사용자가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자신이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작성한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리뷰를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수정하거나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삭제할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수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있는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기능을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제공합니다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.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관리자는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부적절한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리뷰를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모니터링하고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필요시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삭제할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수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있는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권한을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가집니다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.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이를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통해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리뷰의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신뢰성과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품질을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유지합니다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.</a:t>
            </a:r>
          </a:p>
        </p:txBody>
      </p: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B869962-C1B3-FBF2-9636-750194267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27519" r="7292" b="8140"/>
          <a:stretch/>
        </p:blipFill>
        <p:spPr>
          <a:xfrm>
            <a:off x="661769" y="2933698"/>
            <a:ext cx="5334000" cy="2893731"/>
          </a:xfrm>
          <a:prstGeom prst="rect">
            <a:avLst/>
          </a:prstGeom>
        </p:spPr>
      </p:pic>
      <p:pic>
        <p:nvPicPr>
          <p:cNvPr id="23" name="그림 2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C63B8D1-7606-AFC9-7726-FDAAF11D2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11695" r="5847"/>
          <a:stretch/>
        </p:blipFill>
        <p:spPr>
          <a:xfrm>
            <a:off x="6819900" y="2933699"/>
            <a:ext cx="4838700" cy="2893731"/>
          </a:xfrm>
          <a:prstGeom prst="rect">
            <a:avLst/>
          </a:prstGeom>
        </p:spPr>
      </p:pic>
      <p:pic>
        <p:nvPicPr>
          <p:cNvPr id="25" name="그림 2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9205DD-A568-EE74-CBD7-561078065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4148" r="14173" b="14150"/>
          <a:stretch/>
        </p:blipFill>
        <p:spPr>
          <a:xfrm>
            <a:off x="12473353" y="2933699"/>
            <a:ext cx="4999894" cy="28937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3365500"/>
            <a:ext cx="10147300" cy="356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5800" y="3365500"/>
            <a:ext cx="3556000" cy="355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2300" y="4838700"/>
            <a:ext cx="6096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695700"/>
            <a:ext cx="2933700" cy="293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3683000"/>
            <a:ext cx="2933700" cy="293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3683000"/>
            <a:ext cx="2933700" cy="2933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032000" y="4914900"/>
            <a:ext cx="2362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65B20"/>
                </a:solidFill>
                <a:ea typeface="Pretendard SemiBold"/>
              </a:rPr>
              <a:t>인증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32400" y="4902200"/>
            <a:ext cx="2362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65B20"/>
                </a:solidFill>
                <a:ea typeface="Pretendard SemiBold"/>
              </a:rPr>
              <a:t>세션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32800" y="4902200"/>
            <a:ext cx="2362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65B20"/>
                </a:solidFill>
                <a:ea typeface="Pretendard SemiBold"/>
              </a:rPr>
              <a:t>보안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82700" y="4457700"/>
            <a:ext cx="23749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131313"/>
                </a:solidFill>
                <a:ea typeface="Pretendard Bold"/>
              </a:rPr>
              <a:t>사용자</a:t>
            </a:r>
            <a:r>
              <a:rPr lang="en-US" sz="2800" b="0" i="0" u="none" strike="noStrike">
                <a:solidFill>
                  <a:srgbClr val="131313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31313"/>
                </a:solidFill>
                <a:ea typeface="Pretendard Bold"/>
              </a:rPr>
              <a:t>인증</a:t>
            </a:r>
            <a:r>
              <a:rPr lang="en-US" sz="2800" b="0" i="0" u="none" strike="noStrike">
                <a:solidFill>
                  <a:srgbClr val="131313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31313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131313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31313"/>
                </a:solidFill>
                <a:ea typeface="Pretendard Bold"/>
              </a:rPr>
              <a:t>세션</a:t>
            </a:r>
            <a:r>
              <a:rPr lang="en-US" sz="2800" b="0" i="0" u="none" strike="noStrike">
                <a:solidFill>
                  <a:srgbClr val="131313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31313"/>
                </a:solidFill>
                <a:ea typeface="Pretendard Bold"/>
              </a:rPr>
              <a:t>기반</a:t>
            </a:r>
            <a:r>
              <a:rPr lang="en-US" sz="2800" b="0" i="0" u="none" strike="noStrike">
                <a:solidFill>
                  <a:srgbClr val="131313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31313"/>
                </a:solidFill>
                <a:ea typeface="Pretendard Bold"/>
              </a:rPr>
              <a:t>보안</a:t>
            </a:r>
            <a:r>
              <a:rPr lang="en-US" sz="2800" b="0" i="0" u="none" strike="noStrike">
                <a:solidFill>
                  <a:srgbClr val="131313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31313"/>
                </a:solidFill>
                <a:ea typeface="Pretendard Bold"/>
              </a:rPr>
              <a:t>구현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0500" y="7797800"/>
            <a:ext cx="153543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인증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프로세스를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구현하고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세션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장바구니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관리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시스템을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도입했습니다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또한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암호화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다양한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보안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고려사항을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적용하여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안전한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쇼핑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환경을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Regular"/>
              </a:rPr>
              <a:t>구축했습니다</a:t>
            </a:r>
            <a:r>
              <a:rPr lang="en-US" sz="35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세션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관리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및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보안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708400"/>
            <a:ext cx="16141700" cy="5435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33500" y="20193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결론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및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향후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계획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11500" y="5143500"/>
            <a:ext cx="12052300" cy="254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본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프로젝트를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통해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Java, CSS, JSP, DB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를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활용한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MVC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구조의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주류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온라인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쇼핑몰을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endParaRPr lang="ko-KR" altLang="en-US">
              <a:solidFill>
                <a:srgbClr val="FFFFFF"/>
              </a:solidFill>
              <a:ea typeface="Pretendard ExtraBold"/>
            </a:endParaRPr>
          </a:p>
          <a:p>
            <a:pPr algn="ctr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성공적으로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구현했습니다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. </a:t>
            </a:r>
            <a:endParaRPr lang="ko-KR" altLang="en-US"/>
          </a:p>
          <a:p>
            <a:pPr algn="ctr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향후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모바일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최적화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, </a:t>
            </a:r>
            <a:r>
              <a:rPr lang="en-US" sz="4000" dirty="0">
                <a:solidFill>
                  <a:srgbClr val="FFFFFF"/>
                </a:solidFill>
                <a:latin typeface="Pretendard ExtraBold"/>
              </a:rPr>
              <a:t> 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결제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시스템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altLang="en-US" sz="4000" dirty="0">
                <a:solidFill>
                  <a:srgbClr val="FFFFFF"/>
                </a:solidFill>
                <a:latin typeface="Pretendard ExtraBold"/>
                <a:ea typeface="Pretendard ExtraBold"/>
              </a:rPr>
              <a:t>도입</a:t>
            </a:r>
            <a:r>
              <a:rPr lang="en-US" altLang="ko-KR" sz="4000" dirty="0">
                <a:solidFill>
                  <a:srgbClr val="FFFFFF"/>
                </a:solidFill>
                <a:latin typeface="Pretendard ExtraBold"/>
                <a:ea typeface="Pretendard ExtraBold"/>
              </a:rPr>
              <a:t> </a:t>
            </a:r>
            <a:r>
              <a:rPr lang="ko-KR" sz="4000" dirty="0">
                <a:solidFill>
                  <a:srgbClr val="FFFFFF"/>
                </a:solidFill>
                <a:ea typeface="Pretendard ExtraBold"/>
              </a:rPr>
              <a:t> 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등을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통해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endParaRPr lang="en-US" altLang="ko-KR">
              <a:solidFill>
                <a:srgbClr val="FFFFFF"/>
              </a:solidFill>
              <a:ea typeface="Pretendard ExtraBold"/>
            </a:endParaRPr>
          </a:p>
          <a:p>
            <a:pPr algn="ctr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사용자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경험을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더욱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개선할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Pretendard ExtraBold"/>
              </a:rPr>
              <a:t>계획입니다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Pretendard ExtraBold"/>
              </a:rPr>
              <a:t>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5422900"/>
            <a:ext cx="609600" cy="60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19300" y="2692400"/>
            <a:ext cx="142494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200" b="0" i="0" u="none" strike="noStrike" dirty="0">
                <a:solidFill>
                  <a:srgbClr val="FFFFFF"/>
                </a:solidFill>
                <a:ea typeface="Pretendard Bold"/>
              </a:rPr>
              <a:t>주류</a:t>
            </a:r>
            <a:r>
              <a:rPr lang="en-US" sz="92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200" b="0" i="0" u="none" strike="noStrike" dirty="0">
                <a:solidFill>
                  <a:srgbClr val="FFFFFF"/>
                </a:solidFill>
                <a:ea typeface="Pretendard Bold"/>
              </a:rPr>
              <a:t>온라인</a:t>
            </a:r>
            <a:r>
              <a:rPr lang="en-US" sz="92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200" b="0" i="0" u="none" strike="noStrike" dirty="0">
                <a:solidFill>
                  <a:srgbClr val="FFFFFF"/>
                </a:solidFill>
                <a:ea typeface="Pretendard Bold"/>
              </a:rPr>
              <a:t>쇼핑몰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13500" y="2184400"/>
            <a:ext cx="546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sz="3000" dirty="0">
                <a:solidFill>
                  <a:srgbClr val="F65B20"/>
                </a:solidFill>
                <a:latin typeface="Pretendard Bold"/>
              </a:rPr>
              <a:t>&lt;ALCOHOLIC&gt;</a:t>
            </a:r>
            <a:endParaRPr lang="en-US" sz="3000" b="0" i="0" u="none" strike="noStrike" dirty="0">
              <a:solidFill>
                <a:srgbClr val="F65B2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08200" y="4533900"/>
            <a:ext cx="14084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웹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개발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3784600"/>
            <a:ext cx="52832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3784600"/>
            <a:ext cx="5283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5753100"/>
            <a:ext cx="5283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5753100"/>
            <a:ext cx="52832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7708900"/>
            <a:ext cx="52832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7708900"/>
            <a:ext cx="52832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517900" y="40767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18000" y="40386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17900" y="60452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18000" y="60071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사용자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86900" y="60452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0" y="60071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관리자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기능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17900" y="80010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18000" y="79756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상품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관리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86900" y="80010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0" y="79756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리뷰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시스템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86900" y="40767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0" y="40386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메인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페이지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18000" y="4597400"/>
            <a:ext cx="4483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목적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기술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주요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기능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18000" y="6565900"/>
            <a:ext cx="4483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개인정보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장바구니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주문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0" y="6565900"/>
            <a:ext cx="4483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고객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주문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상품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판매량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318000" y="8521700"/>
            <a:ext cx="4483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위스키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와인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상품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관리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0" y="8521700"/>
            <a:ext cx="4483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조회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등록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삭제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수정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0" y="4597400"/>
            <a:ext cx="4483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상품소개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검색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Medium"/>
              </a:rPr>
              <a:t>로그인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44700" y="1625600"/>
            <a:ext cx="14198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FFFFFF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3784600"/>
            <a:ext cx="9055100" cy="5041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66400" y="36957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65B20"/>
                </a:solidFill>
                <a:ea typeface="Pretendard Bold"/>
              </a:rPr>
              <a:t>프로젝트</a:t>
            </a:r>
            <a:r>
              <a:rPr lang="en-US" sz="3000" b="0" i="0" u="none" strike="noStrike" dirty="0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F65B20"/>
                </a:solidFill>
                <a:ea typeface="Pretendard Bold"/>
              </a:rPr>
              <a:t>목적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9591" y="4445000"/>
            <a:ext cx="63754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3550"/>
              </a:lnSpc>
            </a:pPr>
            <a:r>
              <a:rPr lang="ko-KR" sz="2200" b="0" i="0" u="none" strike="noStrike" dirty="0">
                <a:solidFill>
                  <a:srgbClr val="FFFFFF"/>
                </a:solidFill>
                <a:ea typeface="Pretendard Regular"/>
              </a:rPr>
              <a:t>온라인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Regular"/>
              </a:rPr>
              <a:t>주류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Regular"/>
              </a:rPr>
              <a:t>쇼핑몰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Regular"/>
              </a:rPr>
              <a:t>구축을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Regular"/>
              </a:rPr>
              <a:t>통한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Regular"/>
              </a:rPr>
              <a:t>저장소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dirty="0">
                <a:solidFill>
                  <a:srgbClr val="FFFFFF"/>
                </a:solidFill>
                <a:ea typeface="Pretendard Regular"/>
              </a:rPr>
              <a:t>활용이</a:t>
            </a:r>
            <a:endParaRPr lang="ko-KR" dirty="0"/>
          </a:p>
          <a:p>
            <a:pPr>
              <a:lnSpc>
                <a:spcPct val="153550"/>
              </a:lnSpc>
            </a:pPr>
            <a:r>
              <a:rPr lang="ko-KR" sz="2200" b="0" i="0" u="none" strike="noStrike" dirty="0">
                <a:solidFill>
                  <a:srgbClr val="FFFFFF"/>
                </a:solidFill>
                <a:ea typeface="Pretendard Regular"/>
              </a:rPr>
              <a:t>가능한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Regular"/>
              </a:rPr>
              <a:t>홈페이지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 </a:t>
            </a:r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11200" y="8610600"/>
            <a:ext cx="67056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 dirty="0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* </a:t>
            </a:r>
            <a:r>
              <a:rPr lang="ko-KR" sz="1200" b="0" i="0" u="none" strike="noStrike" dirty="0">
                <a:solidFill>
                  <a:srgbClr val="787878">
                    <a:alpha val="70196"/>
                  </a:srgbClr>
                </a:solidFill>
                <a:ea typeface="Pretendard Regular"/>
              </a:rPr>
              <a:t>페이지내</a:t>
            </a:r>
            <a:r>
              <a:rPr lang="en-US" sz="1200" b="0" i="0" u="none" strike="noStrike" dirty="0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 dirty="0">
                <a:solidFill>
                  <a:srgbClr val="787878">
                    <a:alpha val="70196"/>
                  </a:srgbClr>
                </a:solidFill>
                <a:ea typeface="Pretendard Regular"/>
              </a:rPr>
              <a:t>인물사진은</a:t>
            </a:r>
            <a:r>
              <a:rPr lang="en-US" sz="1200" b="0" i="0" u="none" strike="noStrike" dirty="0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 dirty="0">
                <a:solidFill>
                  <a:srgbClr val="787878">
                    <a:alpha val="70196"/>
                  </a:srgbClr>
                </a:solidFill>
                <a:ea typeface="Pretendard Regular"/>
              </a:rPr>
              <a:t>샘플</a:t>
            </a:r>
            <a:r>
              <a:rPr lang="en-US" sz="1200" b="0" i="0" u="none" strike="noStrike" dirty="0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 dirty="0">
                <a:solidFill>
                  <a:srgbClr val="787878">
                    <a:alpha val="70196"/>
                  </a:srgbClr>
                </a:solidFill>
                <a:ea typeface="Pretendard Regular"/>
              </a:rPr>
              <a:t>이미지입니다</a:t>
            </a:r>
            <a:r>
              <a:rPr lang="en-US" sz="1200" b="0" i="0" u="none" strike="noStrike" dirty="0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F65B20"/>
                </a:solidFill>
                <a:ea typeface="Pretendard ExtraBold"/>
              </a:rPr>
              <a:t>프로젝트</a:t>
            </a:r>
            <a:r>
              <a:rPr lang="en-US" sz="5000" b="0" i="0" u="none" strike="noStrike" dirty="0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 dirty="0">
                <a:solidFill>
                  <a:srgbClr val="F65B20"/>
                </a:solidFill>
                <a:ea typeface="Pretendard ExtraBold"/>
              </a:rPr>
              <a:t>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66400" y="66548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ea typeface="Pretendard Bold"/>
              </a:rPr>
              <a:t>사용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Pretendard Bold"/>
              </a:rPr>
              <a:t>기술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Pretendard Bold"/>
              </a:rPr>
              <a:t>기능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66400" y="7404100"/>
            <a:ext cx="63754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Regular"/>
              </a:rPr>
              <a:t>Java, CSS, JSP, DB, MVC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Regular"/>
              </a:rPr>
              <a:t>모델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Regular"/>
              </a:rPr>
              <a:t>활용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Regular"/>
              </a:rPr>
              <a:t>세션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Regular"/>
              </a:rPr>
              <a:t>상품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Regular"/>
              </a:rPr>
              <a:t>기능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데이터베이스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설계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29000"/>
            <a:ext cx="7962900" cy="297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819900"/>
            <a:ext cx="7962900" cy="2971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991600" y="3810000"/>
            <a:ext cx="8839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ERD (Entity-Relationship Diagram)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91600" y="4762500"/>
            <a:ext cx="8813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사용자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상품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주문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리뷰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등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주요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엔티티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간의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관계를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시각화한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ERD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제시합니다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.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이를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통해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데이터베이스의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전체적인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구조와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엔티티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간의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연관성을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한눈에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파악할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있습니다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1600" y="7188200"/>
            <a:ext cx="8839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주요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테이블</a:t>
            </a: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65B20"/>
                </a:solidFill>
                <a:ea typeface="Pretendard Bold"/>
              </a:rPr>
              <a:t>구조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91600" y="8153400"/>
            <a:ext cx="8813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사용자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상품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주문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리뷰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테이블의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상세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구조를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설명합니다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.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테이블의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주요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필드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타입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제약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조건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등을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명시하여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데이터베이스의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효율적인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구성과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관리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방안을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제시합니다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도표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7D8AFA5C-6DDE-0B33-CB69-8340F95C1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63124"/>
            <a:ext cx="16154400" cy="93607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FDED24-7AC2-3AFA-91FF-EBF05581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67" y="256651"/>
            <a:ext cx="7669350" cy="1180607"/>
          </a:xfrm>
        </p:spPr>
        <p:txBody>
          <a:bodyPr/>
          <a:lstStyle/>
          <a:p>
            <a:r>
              <a:rPr lang="ko-KR" altLang="en-US" sz="4800" dirty="0"/>
              <a:t> </a:t>
            </a:r>
            <a:r>
              <a:rPr lang="ko-KR" altLang="en-US" sz="4000" dirty="0">
                <a:solidFill>
                  <a:srgbClr val="F65B20"/>
                </a:solidFill>
              </a:rPr>
              <a:t>[ 데이터베이스 설계도 ]</a:t>
            </a:r>
          </a:p>
        </p:txBody>
      </p:sp>
    </p:spTree>
    <p:extLst>
      <p:ext uri="{BB962C8B-B14F-4D97-AF65-F5344CB8AC3E}">
        <p14:creationId xmlns:p14="http://schemas.microsoft.com/office/powerpoint/2010/main" val="306646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3784600"/>
            <a:ext cx="9055100" cy="5041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66400" y="36957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65B20"/>
                </a:solidFill>
                <a:latin typeface="Pretendard Bold"/>
              </a:rPr>
              <a:t>Model </a:t>
            </a:r>
            <a:r>
              <a:rPr lang="ko-KR" sz="3000" b="0" i="0" u="none" strike="noStrike">
                <a:solidFill>
                  <a:srgbClr val="F65B20"/>
                </a:solidFill>
                <a:ea typeface="Pretendard Bold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6400" y="4445000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데이터베이스와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상호작용하는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Java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클래스를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구현합니다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엔티티에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대한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CRUD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연산을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담당하며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비즈니스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로직을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처리합니다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1200" y="8610600"/>
            <a:ext cx="67056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*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페이지내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인물사진은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샘플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이미지입니다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MVC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아키텍처</a:t>
            </a: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65B20"/>
                </a:solidFill>
                <a:ea typeface="Pretendard ExtraBold"/>
              </a:rPr>
              <a:t>구현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66400" y="66548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View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와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Controller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66400" y="7404100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JSP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이용한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View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구현과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서블릿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기반의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Controller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구현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방식을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설명합니다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요청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처리와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응답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생성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과정을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상세히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기술합니다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DFE47B-FA93-8B1A-F193-BDB3CA8E0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EBA5-9FD4-4F2E-A180-32D66D64F6BE}" type="datetime1">
              <a:rPr lang="ko-KR" altLang="en-US"/>
              <a:t>2024-10-16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3B5543-5560-C9E6-C2A7-FA14759CA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078BD9-A849-8310-47B9-13B23375D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800" dirty="0"/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61B511E-B222-58D6-6B44-CBFEBDCD9ED3}"/>
                  </a:ext>
                </a:extLst>
              </p14:cNvPr>
              <p14:cNvContentPartPr/>
              <p14:nvPr/>
            </p14:nvContentPartPr>
            <p14:xfrm>
              <a:off x="21523700" y="5051051"/>
              <a:ext cx="25213" cy="25213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61B511E-B222-58D6-6B44-CBFEBDCD9E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88263" y="3790401"/>
                <a:ext cx="2521300" cy="25213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 descr="텍스트, 번호, 평행, 폰트이(가) 표시된 사진&#10;&#10;자동 생성된 설명">
            <a:extLst>
              <a:ext uri="{FF2B5EF4-FFF2-40B4-BE49-F238E27FC236}">
                <a16:creationId xmlns:a16="http://schemas.microsoft.com/office/drawing/2014/main" id="{BF291355-4A7B-7958-C54A-05DFD1E2B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" r="1470"/>
          <a:stretch/>
        </p:blipFill>
        <p:spPr>
          <a:xfrm>
            <a:off x="533400" y="686613"/>
            <a:ext cx="16538336" cy="90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5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24CBA7-3945-B7BD-0800-0C6F73D0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23EA-3607-414B-824F-880E61733F27}" type="datetime1">
              <a:rPr lang="ko-KR" altLang="en-US"/>
              <a:t>2024-10-16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9E12AD-F4A8-3A89-F9E3-DD7ACC56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F15078-F405-B4B5-2114-DE74818E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</a:t>
            </a:fld>
            <a:endParaRPr lang="en-US" dirty="0"/>
          </a:p>
        </p:txBody>
      </p:sp>
      <p:pic>
        <p:nvPicPr>
          <p:cNvPr id="5" name="그림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072D6674-C6E6-1490-2456-FFCA19FD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3" y="1085437"/>
            <a:ext cx="3459588" cy="7214936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0F3F0D3-6922-6E84-E6BF-7C0D14603B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r="689" b="4440"/>
          <a:stretch/>
        </p:blipFill>
        <p:spPr>
          <a:xfrm>
            <a:off x="4574612" y="396275"/>
            <a:ext cx="13317055" cy="94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0987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１０월　프로젝트</Template>
  <TotalTime>0</TotalTime>
  <Words>624</Words>
  <Application>Microsoft Office PowerPoint</Application>
  <PresentationFormat>사용자 지정</PresentationFormat>
  <Paragraphs>111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Trade Gothic Next Light</vt:lpstr>
      <vt:lpstr>Arial</vt:lpstr>
      <vt:lpstr>Pretendard Bold</vt:lpstr>
      <vt:lpstr>Pretendard ExtraBold</vt:lpstr>
      <vt:lpstr>Pretendard Medium</vt:lpstr>
      <vt:lpstr>Trade Gothic Next Cond</vt:lpstr>
      <vt:lpstr>Pretendard Regular</vt:lpstr>
      <vt:lpstr>Pretendard SemiBold</vt:lpstr>
      <vt:lpstr>PortalVTI</vt:lpstr>
      <vt:lpstr> 10월 Project ⟨ Alcoholic ⟩ </vt:lpstr>
      <vt:lpstr>PowerPoint 프레젠테이션</vt:lpstr>
      <vt:lpstr>PowerPoint 프레젠테이션</vt:lpstr>
      <vt:lpstr>PowerPoint 프레젠테이션</vt:lpstr>
      <vt:lpstr>PowerPoint 프레젠테이션</vt:lpstr>
      <vt:lpstr> [ 데이터베이스 설계도 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919191godgod@naver.com</dc:creator>
  <cp:lastModifiedBy>919191godgod@naver.com</cp:lastModifiedBy>
  <cp:revision>1</cp:revision>
  <dcterms:created xsi:type="dcterms:W3CDTF">2024-10-16T01:27:11Z</dcterms:created>
  <dcterms:modified xsi:type="dcterms:W3CDTF">2024-10-16T01:27:18Z</dcterms:modified>
</cp:coreProperties>
</file>